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Accueil. Présentation courte avant de passer à la pratique. Demander qui a déjà utilisé pandas.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0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40080"/>
            <a:ext cx="822960" cy="82296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610" y="854050"/>
            <a:ext cx="395021" cy="395021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16459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Apache Spark avec Python</a:t>
            </a:r>
            <a:endParaRPr lang="en-US" sz="4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468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BE3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Premiers pas avec PySpark : traiter des données à grande échelle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84048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8C2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Travaux pratiques · niveau débutant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8C2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Prérequis : bases de Python (listes, fonctions, boucles)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Programme de la séance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courte introduction, puis un TP guidé étape par étape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1124712" cy="2926080"/>
          </a:xfrm>
          <a:prstGeom prst="rect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600200"/>
            <a:ext cx="941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965960"/>
            <a:ext cx="9418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Présentation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743200"/>
            <a:ext cx="94183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 Spark, comment ça marche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632204" y="1463040"/>
            <a:ext cx="1124712" cy="2926080"/>
          </a:xfrm>
          <a:prstGeom prst="rect">
            <a:avLst/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723644" y="1600200"/>
            <a:ext cx="941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25A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 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723644" y="1965960"/>
            <a:ext cx="9418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Mise en place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1723644" y="2743200"/>
            <a:ext cx="94183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Installation et SparkSession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807208" y="1463040"/>
            <a:ext cx="1124712" cy="2926080"/>
          </a:xfrm>
          <a:prstGeom prst="rect">
            <a:avLst/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898648" y="1600200"/>
            <a:ext cx="941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25A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 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898648" y="1965960"/>
            <a:ext cx="9418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RDD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2898648" y="2743200"/>
            <a:ext cx="94183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map, filter, reduce, word count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982212" y="1463040"/>
            <a:ext cx="1124712" cy="2926080"/>
          </a:xfrm>
          <a:prstGeom prst="rect">
            <a:avLst/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073652" y="1600200"/>
            <a:ext cx="941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25A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 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073652" y="1965960"/>
            <a:ext cx="9418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DataFrames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73652" y="2743200"/>
            <a:ext cx="94183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Lire, filtrer, transformer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157216" y="1463040"/>
            <a:ext cx="1124712" cy="2926080"/>
          </a:xfrm>
          <a:prstGeom prst="rect">
            <a:avLst/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248656" y="1600200"/>
            <a:ext cx="941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25A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 3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5248656" y="1965960"/>
            <a:ext cx="9418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Nettoyer, regrouper, joindre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248656" y="2743200"/>
            <a:ext cx="94183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Valeurs manquantes, groupBy, join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332220" y="1463040"/>
            <a:ext cx="1124712" cy="2926080"/>
          </a:xfrm>
          <a:prstGeom prst="rect">
            <a:avLst/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23660" y="1600200"/>
            <a:ext cx="941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25A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 4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6423660" y="1965960"/>
            <a:ext cx="9418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Spark SQL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23660" y="2743200"/>
            <a:ext cx="94183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Requêtes SQL sur les données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7507224" y="1463040"/>
            <a:ext cx="1124712" cy="2926080"/>
          </a:xfrm>
          <a:prstGeom prst="rect">
            <a:avLst/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7598664" y="1600200"/>
            <a:ext cx="941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25A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 5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7598664" y="1965960"/>
            <a:ext cx="9418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Mini-projet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7598664" y="2743200"/>
            <a:ext cx="94183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bilan de l'année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8412480" y="47548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Trop de données pour une seule machine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parle de « Big Data » quand les outils classiques ne suivent plus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2606040" cy="2377440"/>
          </a:xfrm>
          <a:prstGeom prst="rect">
            <a:avLst/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737360"/>
            <a:ext cx="594360" cy="59436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0334" y="1891894"/>
            <a:ext cx="285293" cy="28529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4688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Volume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8803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téraoctets de logs, de ventes ou de capteurs : ça ne tient plus en mémoire sur un PC.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264408" y="1508760"/>
            <a:ext cx="2606040" cy="2377440"/>
          </a:xfrm>
          <a:prstGeom prst="rect">
            <a:avLst/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493008" y="1737360"/>
            <a:ext cx="594360" cy="59436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542" y="1891894"/>
            <a:ext cx="285293" cy="285293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493008" y="24688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Vitesse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3493008" y="28803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données arrivent en continu (clics, transactions) et doivent être traitées vite.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6071616" y="1508760"/>
            <a:ext cx="2606040" cy="2377440"/>
          </a:xfrm>
          <a:prstGeom prst="rect">
            <a:avLst/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300216" y="1737360"/>
            <a:ext cx="594360" cy="59436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750" y="1891894"/>
            <a:ext cx="285293" cy="285293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300216" y="24688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Variété</a:t>
            </a:r>
            <a:endParaRPr lang="en-US" sz="2000" dirty="0"/>
          </a:p>
        </p:txBody>
      </p:sp>
      <p:sp>
        <p:nvSpPr>
          <p:cNvPr id="18" name="Text 13"/>
          <p:cNvSpPr txBox="1"/>
          <p:nvPr/>
        </p:nvSpPr>
        <p:spPr>
          <a:xfrm>
            <a:off x="6300216" y="28803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CSV, JSON, texte libre, images… des formats hétérogènes à combiner.</a:t>
            </a:r>
            <a:endParaRPr lang="en-US" sz="1300" dirty="0"/>
          </a:p>
        </p:txBody>
      </p:sp>
      <p:sp>
        <p:nvSpPr>
          <p:cNvPr id="19" name="Text 14"/>
          <p:cNvSpPr txBox="1"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5A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Idée clé : au lieu d'acheter une machine plus grosse, on répartit le travail sur plusieurs machines.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8412480" y="47548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Qu'est-ce qu'Apache Spark 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0"/>
            <a:ext cx="484632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moteur open source de traitement de données distribué.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Né en 2009 à l'université de Berkeley, aujourd'hui projet de la fondation Apache.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Travaille en mémoire (RAM) plutôt que sur disque : beaucoup plus rapide que Hadoop MapReduce.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même code tourne sur un portable ou sur un cluster de milliers de machines.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Utilisable en Python (PySpark), Scala, Java, R et SQL.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760720" y="1143000"/>
            <a:ext cx="2926080" cy="914400"/>
          </a:xfrm>
          <a:prstGeom prst="rect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0" y="1216152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2009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5943600" y="169164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création à UC Berkeley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760720" y="2240280"/>
            <a:ext cx="2926080" cy="914400"/>
          </a:xfrm>
          <a:prstGeom prst="rect">
            <a:avLst/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43600" y="2313432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25A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 RAM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5943600" y="27889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calculs en mémoire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760720" y="3337560"/>
            <a:ext cx="2926080" cy="914400"/>
          </a:xfrm>
          <a:prstGeom prst="rect">
            <a:avLst/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943600" y="3410712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25A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code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5943600" y="388620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portable au cluster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8412480" y="47548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L'écosystème Spark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Plusieurs bibliothèques construites sur un même moteur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4023360" cy="960120"/>
          </a:xfrm>
          <a:prstGeom prst="rect">
            <a:avLst/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618488"/>
            <a:ext cx="548640" cy="54864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2726" y="1761134"/>
            <a:ext cx="263347" cy="26334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554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Spark SQL &amp; DataFrames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920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Tables et requêtes SQL. Au cœur de ce TP.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617720" y="1417320"/>
            <a:ext cx="4023360" cy="960120"/>
          </a:xfrm>
          <a:prstGeom prst="rect">
            <a:avLst/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800600" y="1618488"/>
            <a:ext cx="548640" cy="548640"/>
          </a:xfrm>
          <a:prstGeom prst="ellipse">
            <a:avLst/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246" y="1761134"/>
            <a:ext cx="263347" cy="263347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532120" y="1554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 Streaming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5532120" y="19202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Traitement de flux de données en temps réel.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57200" y="2514600"/>
            <a:ext cx="4023360" cy="960120"/>
          </a:xfrm>
          <a:prstGeom prst="rect">
            <a:avLst/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40080" y="2715768"/>
            <a:ext cx="548640" cy="548640"/>
          </a:xfrm>
          <a:prstGeom prst="ellipse">
            <a:avLst/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26" y="2858414"/>
            <a:ext cx="263347" cy="263347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371600" y="26517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MLlib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1371600" y="30175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learning distribué : régression, clustering…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4617720" y="2514600"/>
            <a:ext cx="4023360" cy="960120"/>
          </a:xfrm>
          <a:prstGeom prst="rect">
            <a:avLst/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4800600" y="2715768"/>
            <a:ext cx="548640" cy="548640"/>
          </a:xfrm>
          <a:prstGeom prst="ellipse">
            <a:avLst/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246" y="2858414"/>
            <a:ext cx="263347" cy="263347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532120" y="26517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GraphX</a:t>
            </a:r>
            <a:endParaRPr lang="en-US" sz="1500" dirty="0"/>
          </a:p>
        </p:txBody>
      </p:sp>
      <p:sp>
        <p:nvSpPr>
          <p:cNvPr id="23" name="Text 17"/>
          <p:cNvSpPr txBox="1"/>
          <p:nvPr/>
        </p:nvSpPr>
        <p:spPr>
          <a:xfrm>
            <a:off x="5532120" y="30175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de graphes (réseaux sociaux, liens).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457200" y="3657600"/>
            <a:ext cx="8183880" cy="685800"/>
          </a:xfrm>
          <a:prstGeom prst="rect">
            <a:avLst/>
          </a:prstGeom>
          <a:solidFill>
            <a:srgbClr val="16202E"/>
          </a:solidFill>
          <a:ln w="12700">
            <a:solidFill>
              <a:srgbClr val="16202E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640080" y="365760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5A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Spark Core</a:t>
            </a:r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— le moteur : répartition des tâches, mémoire, tolérance aux pannes (RDD)</a:t>
            </a:r>
            <a:endParaRPr lang="en-US" sz="1400" dirty="0"/>
          </a:p>
        </p:txBody>
      </p:sp>
      <p:sp>
        <p:nvSpPr>
          <p:cNvPr id="26" name="Text 20"/>
          <p:cNvSpPr txBox="1"/>
          <p:nvPr/>
        </p:nvSpPr>
        <p:spPr>
          <a:xfrm>
            <a:off x="8412480" y="47548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Comment Spark exécute votre code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chef d'orchestre, des musiciens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2011680"/>
            <a:ext cx="2011680" cy="1280160"/>
          </a:xfrm>
          <a:prstGeom prst="roundRect">
            <a:avLst>
              <a:gd name="adj" fmla="val 7143"/>
            </a:avLst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011680"/>
            <a:ext cx="1828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Driver</a:t>
            </a:r>
            <a:endParaRPr lang="en-US" sz="18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programme Python + SparkSession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3200400" y="2011680"/>
            <a:ext cx="2011680" cy="1280160"/>
          </a:xfrm>
          <a:prstGeom prst="roundRect">
            <a:avLst>
              <a:gd name="adj" fmla="val 7143"/>
            </a:avLst>
          </a:prstGeom>
          <a:solidFill>
            <a:srgbClr val="16202E"/>
          </a:solidFill>
          <a:ln w="12700">
            <a:solidFill>
              <a:srgbClr val="16202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291840" y="2011680"/>
            <a:ext cx="1828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 Manager</a:t>
            </a:r>
            <a:endParaRPr lang="en-US" sz="16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attribue les ressources (local, YARN, Kubernetes)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035040" y="1325880"/>
            <a:ext cx="2651760" cy="777240"/>
          </a:xfrm>
          <a:prstGeom prst="roundRect">
            <a:avLst>
              <a:gd name="adj" fmla="val 11765"/>
            </a:avLst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126480" y="1325880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Executor 1</a:t>
            </a:r>
            <a:endParaRPr lang="en-US" sz="14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traite des partitions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212080" y="2651760"/>
            <a:ext cx="822960" cy="-937260"/>
          </a:xfrm>
          <a:prstGeom prst="line">
            <a:avLst/>
          </a:prstGeom>
          <a:noFill/>
          <a:ln w="19050">
            <a:solidFill>
              <a:srgbClr val="4A5568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6035040" y="2286000"/>
            <a:ext cx="2651760" cy="777240"/>
          </a:xfrm>
          <a:prstGeom prst="roundRect">
            <a:avLst>
              <a:gd name="adj" fmla="val 11765"/>
            </a:avLst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26480" y="2286000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Executor 2</a:t>
            </a:r>
            <a:endParaRPr lang="en-US" sz="14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traite des partitions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212080" y="2651760"/>
            <a:ext cx="822960" cy="22860"/>
          </a:xfrm>
          <a:prstGeom prst="line">
            <a:avLst/>
          </a:prstGeom>
          <a:noFill/>
          <a:ln w="19050">
            <a:solidFill>
              <a:srgbClr val="4A5568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6035040" y="3246120"/>
            <a:ext cx="2651760" cy="777240"/>
          </a:xfrm>
          <a:prstGeom prst="roundRect">
            <a:avLst>
              <a:gd name="adj" fmla="val 11765"/>
            </a:avLst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126480" y="3246120"/>
            <a:ext cx="2468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Executor 3</a:t>
            </a:r>
            <a:endParaRPr lang="en-US" sz="14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traite des partitions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212080" y="2651760"/>
            <a:ext cx="822960" cy="982980"/>
          </a:xfrm>
          <a:prstGeom prst="line">
            <a:avLst/>
          </a:prstGeom>
          <a:noFill/>
          <a:ln w="19050">
            <a:solidFill>
              <a:srgbClr val="4A5568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2468880" y="2651760"/>
            <a:ext cx="731520" cy="0"/>
          </a:xfrm>
          <a:prstGeom prst="line">
            <a:avLst/>
          </a:prstGeom>
          <a:noFill/>
          <a:ln w="19050">
            <a:solidFill>
              <a:srgbClr val="4A5568"/>
            </a:solidFill>
            <a:prstDash val="solid"/>
            <a:tailEnd type="triangle"/>
          </a:ln>
        </p:spPr>
      </p:sp>
      <p:sp>
        <p:nvSpPr>
          <p:cNvPr id="18" name="Text 16"/>
          <p:cNvSpPr txBox="1"/>
          <p:nvPr/>
        </p:nvSpPr>
        <p:spPr>
          <a:xfrm>
            <a:off x="457200" y="42062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TP, tout tourne sur votre machine (mode local[*]) : chaque cœur du processeur joue le rôle d'un executor.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412480" y="47548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données sont découpées en partitions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RDD = Resilient Distributed Dataset, la brique de base de Spark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3657600" cy="548640"/>
          </a:xfrm>
          <a:prstGeom prst="rect">
            <a:avLst/>
          </a:prstGeom>
          <a:solidFill>
            <a:srgbClr val="16202E"/>
          </a:solidFill>
          <a:ln w="12700">
            <a:solidFill>
              <a:srgbClr val="16202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57200" y="146304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1 000 000 lignes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2423160"/>
            <a:ext cx="859536" cy="548640"/>
          </a:xfrm>
          <a:prstGeom prst="rect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2423160"/>
            <a:ext cx="85953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3246120"/>
            <a:ext cx="859536" cy="548640"/>
          </a:xfrm>
          <a:prstGeom prst="rect">
            <a:avLst/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" y="3246120"/>
            <a:ext cx="85953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cœur 1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389888" y="2423160"/>
            <a:ext cx="859536" cy="548640"/>
          </a:xfrm>
          <a:prstGeom prst="rect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389888" y="2423160"/>
            <a:ext cx="85953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P2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1389888" y="3246120"/>
            <a:ext cx="859536" cy="548640"/>
          </a:xfrm>
          <a:prstGeom prst="rect">
            <a:avLst/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389888" y="3246120"/>
            <a:ext cx="85953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cœur 2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322576" y="2423160"/>
            <a:ext cx="859536" cy="548640"/>
          </a:xfrm>
          <a:prstGeom prst="rect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322576" y="2423160"/>
            <a:ext cx="85953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P3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2322576" y="3246120"/>
            <a:ext cx="859536" cy="548640"/>
          </a:xfrm>
          <a:prstGeom prst="rect">
            <a:avLst/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322576" y="3246120"/>
            <a:ext cx="85953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cœur 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255264" y="2423160"/>
            <a:ext cx="859536" cy="548640"/>
          </a:xfrm>
          <a:prstGeom prst="rect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255264" y="2423160"/>
            <a:ext cx="85953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P4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255264" y="3246120"/>
            <a:ext cx="859536" cy="548640"/>
          </a:xfrm>
          <a:prstGeom prst="rect">
            <a:avLst/>
          </a:prstGeom>
          <a:solidFill>
            <a:srgbClr val="FBE3D4"/>
          </a:solidFill>
          <a:ln w="12700">
            <a:solidFill>
              <a:srgbClr val="FBE3D4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255264" y="3246120"/>
            <a:ext cx="85953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cœur 4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2029968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découpage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38404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traitement en parallèle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4572000" y="1463040"/>
            <a:ext cx="411480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b="1" dirty="0">
                <a:solidFill>
                  <a:srgbClr val="E25A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Resilient</a:t>
            </a:r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si une partition est perdue, Spark sait la recalculer.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b="1" dirty="0">
                <a:solidFill>
                  <a:srgbClr val="E25A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</a:t>
            </a:r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les partitions vivent sur plusieurs machines ou cœurs.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b="1" dirty="0">
                <a:solidFill>
                  <a:srgbClr val="E25A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Dataset</a:t>
            </a:r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une collection d'éléments (nombres, lignes de texte…).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RDD est immuable : on ne le modifie pas, on en crée un nouveau.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8412480" y="47548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Transformations et actions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Spark est « paresseux » (lazy) : rien ne s'exécute avant une action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3977640" cy="2606040"/>
          </a:xfrm>
          <a:prstGeom prst="rect">
            <a:avLst/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600200"/>
            <a:ext cx="548640" cy="548640"/>
          </a:xfrm>
          <a:prstGeom prst="ellipse">
            <a:avLst/>
          </a:prstGeom>
          <a:solidFill>
            <a:srgbClr val="1F7A8C"/>
          </a:solidFill>
          <a:ln w="12700">
            <a:solidFill>
              <a:srgbClr val="1F7A8C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446" y="1742846"/>
            <a:ext cx="263347" cy="26334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6459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Transformations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286000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Décrivent un calcul. Renvoient un nouveau RDD / DataFrame. Aucun calcul immédiat.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0632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F7A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map · filter · flatMap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1F7A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select · where · groupBy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1F7A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withColumn · join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663440" y="1417320"/>
            <a:ext cx="3977640" cy="2606040"/>
          </a:xfrm>
          <a:prstGeom prst="rect">
            <a:avLst/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892040" y="1600200"/>
            <a:ext cx="548640" cy="54864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686" y="1742846"/>
            <a:ext cx="263347" cy="263347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577840" y="16459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Actions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4892040" y="2286000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Déclenchent réellement le calcul et renvoient un résultat au driver.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4892040" y="30632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E25A1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count · collect · take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E25A1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show · reduce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E25A1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write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457200" y="420624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Avantage : Spark voit tout le plan de calcul avant de l'exécuter, et peut l'optimiser.</a:t>
            </a:r>
            <a:endParaRPr lang="en-US" sz="1400" dirty="0"/>
          </a:p>
        </p:txBody>
      </p:sp>
      <p:sp>
        <p:nvSpPr>
          <p:cNvPr id="17" name="Text 13"/>
          <p:cNvSpPr txBox="1"/>
          <p:nvPr/>
        </p:nvSpPr>
        <p:spPr>
          <a:xfrm>
            <a:off x="8412480" y="47548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DataFrame : une table distribuée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L'API recommandée aujourd'hui, proche de pandas et de SQL</a:t>
            </a:r>
            <a:endParaRPr lang="en-US" sz="1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475488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280160"/>
                <a:gridCol w="1005840"/>
                <a:gridCol w="1371600"/>
              </a:tblGrid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quantite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prix_unitaire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2E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Clavier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Informatique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29.90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Chaise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Mobilier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89.00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Casque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Audio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Lampe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Maison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24.99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338328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colonne a un nom et un type (le schéma).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577840" y="1463040"/>
            <a:ext cx="310896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 pandas, mais :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réparti sur plusieurs cœurs / machines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évaluation paresseuse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optimisé automatiquement (Catalyst)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interrogeable en SQL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8412480" y="47548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Votre premier programme PySpark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5577840" cy="3566160"/>
          </a:xfrm>
          <a:prstGeom prst="rect">
            <a:avLst/>
          </a:prstGeom>
          <a:solidFill>
            <a:srgbClr val="16202E"/>
          </a:solidFill>
          <a:ln w="12700">
            <a:solidFill>
              <a:srgbClr val="16202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188720"/>
            <a:ext cx="53035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pyspark.sql import SparkSession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pyspark.sql import functions as F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spark = SparkSession.builder.appName("TP").getOrCreate()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 = spark.read.csv("data/ventes.csv",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     header=True, inferSchema=True)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(df.withColumn("montant",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F.col("quantite") * F.col("prix_unitaire"))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.groupBy("categorie")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.agg(F.sum("montant").alias("ca"))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.orderBy(F.desc("ca"))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.show())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309360" y="1097280"/>
            <a:ext cx="457200" cy="45720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309360" y="1097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903720" y="106984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Créer la session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6903720" y="134416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d'entrée unique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309360" y="1984248"/>
            <a:ext cx="457200" cy="45720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309360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903720" y="195681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Lire les données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903720" y="223113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CSV, JSON, Parquet…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309360" y="2871216"/>
            <a:ext cx="457200" cy="45720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09360" y="28712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03720" y="284378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Transformer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903720" y="311810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calculer, grouper, trier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309360" y="3758184"/>
            <a:ext cx="457200" cy="45720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309360" y="3758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903720" y="37307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903720" y="40050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show() lance le calcul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8412480" y="47548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pandas ou Spark 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Choisir le bon outil selon la taille des données</a:t>
            </a:r>
            <a:endParaRPr lang="en-US" sz="1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017520"/>
                <a:gridCol w="3017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pandas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02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Spark (PySpark)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5A1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Taille des données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tient en RAM (≲ quelques Go)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 quelques Go à des Po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Exécution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une seule machine, un cœur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plusieurs cœurs / machines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Évaluation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immédiate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paresseuse (lazy)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Démarrage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instantané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quelques secondes (JVM)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Idéal pour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exploration rapide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pipelines sur gros volumes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41605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 nos petits fichiers de TP, pandas serait plus rapide : on apprend ici les gestes qui passent à l'échelle.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412480" y="47548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TP : les ventes d'une boutique en ligne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Deux fichiers : ventes.csv (≈ 5 000 lignes) et clients.csv (500 lignes)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548640" cy="54864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846" y="1605686"/>
            <a:ext cx="263347" cy="26334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88720" y="144475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Partie 0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73736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Installer PySpark, créer la SparkSession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663440" y="1463040"/>
            <a:ext cx="548640" cy="54864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086" y="1605686"/>
            <a:ext cx="263347" cy="26334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394960" y="144475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Partie 1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5394960" y="173736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RDD : compter les mots d'un texte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457200" y="2423160"/>
            <a:ext cx="548640" cy="54864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46" y="2565806"/>
            <a:ext cx="263347" cy="263347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188720" y="240487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Partie 2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1188720" y="269748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DataFrames : explorer les ventes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4663440" y="2423160"/>
            <a:ext cx="548640" cy="54864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086" y="2565806"/>
            <a:ext cx="263347" cy="263347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394960" y="240487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Partie 3</a:t>
            </a:r>
            <a:endParaRPr lang="en-US" sz="1500" dirty="0"/>
          </a:p>
        </p:txBody>
      </p:sp>
      <p:sp>
        <p:nvSpPr>
          <p:cNvPr id="19" name="Text 13"/>
          <p:cNvSpPr txBox="1"/>
          <p:nvPr/>
        </p:nvSpPr>
        <p:spPr>
          <a:xfrm>
            <a:off x="5394960" y="269748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Nettoyer, agréger, joindre les clients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457200" y="3383280"/>
            <a:ext cx="548640" cy="54864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846" y="3525926"/>
            <a:ext cx="263347" cy="263347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88720" y="336499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Partie 4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1188720" y="365760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Répondre aux questions en SQL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4663440" y="3383280"/>
            <a:ext cx="548640" cy="54864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6086" y="3525926"/>
            <a:ext cx="263347" cy="263347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394960" y="336499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Partie 5</a:t>
            </a:r>
            <a:endParaRPr lang="en-US" sz="1500" dirty="0"/>
          </a:p>
        </p:txBody>
      </p:sp>
      <p:sp>
        <p:nvSpPr>
          <p:cNvPr id="27" name="Text 19"/>
          <p:cNvSpPr txBox="1"/>
          <p:nvPr/>
        </p:nvSpPr>
        <p:spPr>
          <a:xfrm>
            <a:off x="5394960" y="365760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Mini-projet : le rapport de la direction</a:t>
            </a:r>
            <a:endParaRPr lang="en-US" sz="1300" dirty="0"/>
          </a:p>
        </p:txBody>
      </p:sp>
      <p:sp>
        <p:nvSpPr>
          <p:cNvPr id="28" name="Text 20"/>
          <p:cNvSpPr txBox="1"/>
          <p:nvPr/>
        </p:nvSpPr>
        <p:spPr>
          <a:xfrm>
            <a:off x="457200" y="43434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25A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partie : de petites étapes, du code à taper et un résultat attendu pour vérifier.</a:t>
            </a:r>
            <a:endParaRPr lang="en-US" sz="1300" dirty="0"/>
          </a:p>
        </p:txBody>
      </p:sp>
      <p:sp>
        <p:nvSpPr>
          <p:cNvPr id="29" name="Text 21"/>
          <p:cNvSpPr txBox="1"/>
          <p:nvPr/>
        </p:nvSpPr>
        <p:spPr>
          <a:xfrm>
            <a:off x="8412480" y="47548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0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822960" cy="822960"/>
          </a:xfrm>
          <a:prstGeom prst="ellipse">
            <a:avLst/>
          </a:prstGeom>
          <a:solidFill>
            <a:srgbClr val="E25A1C"/>
          </a:solidFill>
          <a:ln w="12700">
            <a:solidFill>
              <a:srgbClr val="E25A1C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610" y="762610"/>
            <a:ext cx="395021" cy="395021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155448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À vous de jouer !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468880"/>
            <a:ext cx="8046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BE3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Ouvrez le site du TP et téléchargez le notebook de départ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BE3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Suivez les étapes une par une, dans l'ordre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BE3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Bloqué ? Regardez l'indice, puis levez la main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BE3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étapes « Bonus » sont facultatives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Apache Spark avec Python — Introduction</dc:title>
  <dc:subject>PptxGenJS Presentation</dc:subject>
  <dc:creator>PptxGenJS</dc:creator>
  <cp:lastModifiedBy>PptxGenJS</cp:lastModifiedBy>
  <cp:revision>1</cp:revision>
  <dcterms:created xsi:type="dcterms:W3CDTF">2026-09-28T19:10:42Z</dcterms:created>
  <dcterms:modified xsi:type="dcterms:W3CDTF">2026-09-28T19:10:42Z</dcterms:modified>
</cp:coreProperties>
</file>